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8" r:id="rId4"/>
    <p:sldId id="257" r:id="rId5"/>
    <p:sldId id="265" r:id="rId6"/>
    <p:sldId id="264" r:id="rId7"/>
    <p:sldId id="315" r:id="rId8"/>
    <p:sldId id="320" r:id="rId9"/>
    <p:sldId id="321" r:id="rId10"/>
    <p:sldId id="314" r:id="rId11"/>
    <p:sldId id="268" r:id="rId12"/>
    <p:sldId id="318" r:id="rId13"/>
    <p:sldId id="271" r:id="rId14"/>
    <p:sldId id="272" r:id="rId15"/>
    <p:sldId id="273" r:id="rId16"/>
    <p:sldId id="275" r:id="rId17"/>
    <p:sldId id="324" r:id="rId18"/>
    <p:sldId id="277" r:id="rId19"/>
    <p:sldId id="319" r:id="rId20"/>
    <p:sldId id="325" r:id="rId21"/>
    <p:sldId id="281" r:id="rId22"/>
    <p:sldId id="311" r:id="rId23"/>
    <p:sldId id="283" r:id="rId24"/>
    <p:sldId id="285" r:id="rId25"/>
    <p:sldId id="312" r:id="rId26"/>
    <p:sldId id="292" r:id="rId27"/>
    <p:sldId id="295" r:id="rId28"/>
    <p:sldId id="298" r:id="rId29"/>
    <p:sldId id="299" r:id="rId30"/>
    <p:sldId id="30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546" autoAdjust="0"/>
    <p:restoredTop sz="94660"/>
  </p:normalViewPr>
  <p:slideViewPr>
    <p:cSldViewPr>
      <p:cViewPr>
        <p:scale>
          <a:sx n="110" d="100"/>
          <a:sy n="110" d="100"/>
        </p:scale>
        <p:origin x="-184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\Desktop\&#1073;&#1076;&#1075;\&#1058;&#1072;&#1073;&#1083;&#1080;&#1094;&#1099;%20&#1082;%20&#1073;&#1102;&#1076;&#1078;&#1077;&#1090;&#1091;%20&#1076;&#1083;&#1103;%20&#1075;&#1088;&#1072;&#1078;&#1076;&#1072;&#1085;\&#1054;&#1089;&#1085;&#1086;&#1074;&#1085;&#1099;&#1077;%20&#1087;&#1072;&#1088;&#1072;&#1084;&#1077;&#1090;&#1088;&#1099;%20&#1073;&#1102;&#1076;&#1078;&#1077;&#1090;&#1072;%20+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\Desktop\&#1073;&#1076;&#1075;\&#1058;&#1072;&#1073;&#1083;&#1080;&#1094;&#1099;%20&#1082;%20&#1073;&#1102;&#1076;&#1078;&#1077;&#1090;&#1091;%20&#1076;&#1083;&#1103;%20&#1075;&#1088;&#1072;&#1078;&#1076;&#1072;&#1085;\&#1054;&#1089;&#1085;&#1086;&#1074;&#1085;&#1099;&#1077;%20&#1087;&#1072;&#1088;&#1072;&#1084;&#1077;&#1090;&#1088;&#1099;%20&#1073;&#1102;&#1076;&#1078;&#1077;&#1090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ffice\Desktop\&#1073;&#1076;&#1075;\&#1078;&#1083;&#1078;&#1090;&#107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224080491825187E-2"/>
          <c:y val="0"/>
          <c:w val="0.728719552670723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налоговые и неналоговые</c:v>
                </c:pt>
              </c:strCache>
            </c:strRef>
          </c:tx>
          <c:explosion val="45"/>
          <c:dPt>
            <c:idx val="0"/>
            <c:explosion val="20"/>
          </c:dPt>
          <c:dLbls>
            <c:dLbl>
              <c:idx val="0"/>
              <c:layout>
                <c:manualLayout>
                  <c:x val="-0.14924058087934691"/>
                  <c:y val="-0.1014399073503613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812883848562926E-2"/>
                  <c:y val="1.068904801823370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1.6504026202675801E-2"/>
                  <c:y val="2.682151478118600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99695320048616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203220962140544"/>
                  <c:y val="-2.1378096036467332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13937</c:v>
                </c:pt>
                <c:pt idx="1">
                  <c:v>2342</c:v>
                </c:pt>
                <c:pt idx="2">
                  <c:v>3369</c:v>
                </c:pt>
                <c:pt idx="3">
                  <c:v>2592</c:v>
                </c:pt>
                <c:pt idx="4">
                  <c:v>6413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ayout>
        <c:manualLayout>
          <c:xMode val="edge"/>
          <c:yMode val="edge"/>
          <c:x val="0.70305748131406354"/>
          <c:y val="0.13844358202624138"/>
          <c:w val="0.29694239626396945"/>
          <c:h val="0.84550201492762989"/>
        </c:manualLayout>
      </c:layout>
      <c:txPr>
        <a:bodyPr/>
        <a:lstStyle/>
        <a:p>
          <a:pPr>
            <a:defRPr sz="1220" b="0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Лист1!$C$42:$G$42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Лист1!$C$43:$G$43</c:f>
              <c:numCache>
                <c:formatCode>General</c:formatCode>
                <c:ptCount val="5"/>
                <c:pt idx="0">
                  <c:v>26325.599999999977</c:v>
                </c:pt>
                <c:pt idx="1">
                  <c:v>28515.7</c:v>
                </c:pt>
                <c:pt idx="2">
                  <c:v>29086</c:v>
                </c:pt>
                <c:pt idx="3">
                  <c:v>29667.7</c:v>
                </c:pt>
                <c:pt idx="4">
                  <c:v>30261</c:v>
                </c:pt>
              </c:numCache>
            </c:numRef>
          </c:val>
        </c:ser>
        <c:marker val="1"/>
        <c:axId val="82747776"/>
        <c:axId val="82749312"/>
      </c:lineChart>
      <c:catAx>
        <c:axId val="82747776"/>
        <c:scaling>
          <c:orientation val="minMax"/>
        </c:scaling>
        <c:axPos val="b"/>
        <c:tickLblPos val="nextTo"/>
        <c:crossAx val="82749312"/>
        <c:crosses val="autoZero"/>
        <c:auto val="1"/>
        <c:lblAlgn val="ctr"/>
        <c:lblOffset val="100"/>
      </c:catAx>
      <c:valAx>
        <c:axId val="82749312"/>
        <c:scaling>
          <c:orientation val="minMax"/>
        </c:scaling>
        <c:axPos val="l"/>
        <c:majorGridlines/>
        <c:numFmt formatCode="General" sourceLinked="1"/>
        <c:tickLblPos val="nextTo"/>
        <c:crossAx val="8274777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Лист1!$C$15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Лист1!$B$16:$B$19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Лист1!$C$16:$C$19</c:f>
              <c:numCache>
                <c:formatCode>#,##0.00</c:formatCode>
                <c:ptCount val="4"/>
                <c:pt idx="0">
                  <c:v>666546.4</c:v>
                </c:pt>
                <c:pt idx="1">
                  <c:v>667990.30000000005</c:v>
                </c:pt>
                <c:pt idx="2">
                  <c:v>568426.19999999844</c:v>
                </c:pt>
                <c:pt idx="3">
                  <c:v>518642.9</c:v>
                </c:pt>
              </c:numCache>
            </c:numRef>
          </c:val>
        </c:ser>
        <c:ser>
          <c:idx val="1"/>
          <c:order val="1"/>
          <c:tx>
            <c:strRef>
              <c:f>Лист1!$D$15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Лист1!$B$16:$B$19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Лист1!$D$16:$D$19</c:f>
              <c:numCache>
                <c:formatCode>#,##0.00</c:formatCode>
                <c:ptCount val="4"/>
                <c:pt idx="0">
                  <c:v>648839.80000000005</c:v>
                </c:pt>
                <c:pt idx="1">
                  <c:v>667990.30000000005</c:v>
                </c:pt>
                <c:pt idx="2">
                  <c:v>568426.19999999844</c:v>
                </c:pt>
                <c:pt idx="3">
                  <c:v>518642.9</c:v>
                </c:pt>
              </c:numCache>
            </c:numRef>
          </c:val>
        </c:ser>
        <c:shape val="cylinder"/>
        <c:axId val="98596736"/>
        <c:axId val="98598272"/>
        <c:axId val="0"/>
      </c:bar3DChart>
      <c:catAx>
        <c:axId val="98596736"/>
        <c:scaling>
          <c:orientation val="minMax"/>
        </c:scaling>
        <c:axPos val="b"/>
        <c:tickLblPos val="nextTo"/>
        <c:crossAx val="98598272"/>
        <c:crosses val="autoZero"/>
        <c:auto val="1"/>
        <c:lblAlgn val="ctr"/>
        <c:lblOffset val="100"/>
      </c:catAx>
      <c:valAx>
        <c:axId val="98598272"/>
        <c:scaling>
          <c:orientation val="minMax"/>
        </c:scaling>
        <c:axPos val="l"/>
        <c:majorGridlines/>
        <c:numFmt formatCode="#,##0.00" sourceLinked="1"/>
        <c:tickLblPos val="nextTo"/>
        <c:crossAx val="9859673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Лист1!$C$3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1.3888888888888926E-2"/>
                  <c:y val="-0.3148148148148153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0.2546296296296298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8.7962962962962993E-2"/>
                </c:manualLayout>
              </c:layout>
              <c:showVal val="1"/>
            </c:dLbl>
            <c:dLbl>
              <c:idx val="3"/>
              <c:layout>
                <c:manualLayout>
                  <c:x val="8.3333333333333367E-3"/>
                  <c:y val="-8.3333333333333245E-2"/>
                </c:manualLayout>
              </c:layout>
              <c:showVal val="1"/>
            </c:dLbl>
            <c:dLbl>
              <c:idx val="4"/>
              <c:layout>
                <c:manualLayout>
                  <c:x val="1.111111111111112E-2"/>
                  <c:y val="-8.3333333333333343E-2"/>
                </c:manualLayout>
              </c:layout>
              <c:showVal val="1"/>
            </c:dLbl>
            <c:showVal val="1"/>
          </c:dLbls>
          <c:cat>
            <c:numRef>
              <c:f>Лист1!$B$4:$B$8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Лист1!$C$4:$C$8</c:f>
              <c:numCache>
                <c:formatCode>General</c:formatCode>
                <c:ptCount val="5"/>
                <c:pt idx="0">
                  <c:v>2101.9</c:v>
                </c:pt>
                <c:pt idx="1">
                  <c:v>1603.3</c:v>
                </c:pt>
                <c:pt idx="2">
                  <c:v>108.1</c:v>
                </c:pt>
                <c:pt idx="3">
                  <c:v>29.9</c:v>
                </c:pt>
                <c:pt idx="4">
                  <c:v>0</c:v>
                </c:pt>
              </c:numCache>
            </c:numRef>
          </c:val>
        </c:ser>
        <c:shape val="box"/>
        <c:axId val="83651584"/>
        <c:axId val="83657472"/>
        <c:axId val="0"/>
      </c:bar3DChart>
      <c:catAx>
        <c:axId val="83651584"/>
        <c:scaling>
          <c:orientation val="minMax"/>
        </c:scaling>
        <c:axPos val="b"/>
        <c:numFmt formatCode="General" sourceLinked="1"/>
        <c:tickLblPos val="nextTo"/>
        <c:crossAx val="83657472"/>
        <c:crosses val="autoZero"/>
        <c:auto val="1"/>
        <c:lblAlgn val="ctr"/>
        <c:lblOffset val="100"/>
      </c:catAx>
      <c:valAx>
        <c:axId val="83657472"/>
        <c:scaling>
          <c:orientation val="minMax"/>
        </c:scaling>
        <c:axPos val="l"/>
        <c:majorGridlines/>
        <c:numFmt formatCode="General" sourceLinked="1"/>
        <c:tickLblPos val="nextTo"/>
        <c:crossAx val="8365158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2.xml"/><Relationship Id="rId4" Type="http://schemas.openxmlformats.org/officeDocument/2006/relationships/package" Target="../embeddings/_____Microsoft_Office_Excel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2021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основе решения Собрания Депутатов Пошехонского муниципального района от 24.12.2020г.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№ 96 «О бюджете Пошехонского муниципального района на 2021 год и плановый период 2022-2023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hehonje_ap Адм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45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Пошехонского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86922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666 546,4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667 990,3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568 426,2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518 642,9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869226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 17 706,6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            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            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86922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648 839,8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667 990,3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568 426,2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– 518 642,9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3528394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3528392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6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12451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12364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357158" y="3429000"/>
          <a:ext cx="4214842" cy="2786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1571612"/>
          <a:ext cx="8429685" cy="4857784"/>
        </p:xfrm>
        <a:graphic>
          <a:graphicData uri="http://schemas.openxmlformats.org/drawingml/2006/table">
            <a:tbl>
              <a:tblPr/>
              <a:tblGrid>
                <a:gridCol w="5357851"/>
                <a:gridCol w="785818"/>
                <a:gridCol w="785818"/>
                <a:gridCol w="785818"/>
                <a:gridCol w="714380"/>
              </a:tblGrid>
              <a:tr h="448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 Факт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 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Оценка 2021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 2022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0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36 419,1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34 070,8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34 477,9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35 761,0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22 655,3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22 700 ,0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23 374,0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24 092 ,0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7 982,5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9 150,8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9 682,9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10 162,0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095,4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877,0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178,4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43,7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120,0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1 458,0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1 198,0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1 261,0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1 327,0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6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918,4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834,8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4 983,8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5 050,8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2 086,7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1 845,0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1 851,0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854,0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1 167,7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1 000,0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1 150,0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37,9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37,0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1 739,1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1 058,8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1 058,8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1 058,8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579,5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810 ,0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680,0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690,0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430,4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264,0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278,0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293,0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67,1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66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43 337,5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38 905,6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39 461,7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40 811,8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64305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Муниципальный долг – это совокупность долговых обязательств муниципального образования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5143512"/>
            <a:ext cx="6500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Сумма муниципального долга на 01.01.2021г.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составила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тыс. руб.</a:t>
            </a:r>
            <a:endParaRPr lang="ru-RU" sz="2400" dirty="0"/>
          </a:p>
        </p:txBody>
      </p:sp>
      <p:pic>
        <p:nvPicPr>
          <p:cNvPr id="9" name="Рисунок 8" descr="depositphotos_51058903-stock-photo-3d-man-with-bar-graph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500562" y="2643182"/>
            <a:ext cx="2000232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357950" y="2285992"/>
            <a:ext cx="24288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на обслуживание муниципального долга Пошехонского муниципального района на 2021 г. и на плановый период 2022 и 2023 годов не планируется</a:t>
            </a: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571472" y="22859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Пошехонского МР на 2021 год и плановый период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9" y="1428736"/>
          <a:ext cx="8501123" cy="5072096"/>
        </p:xfrm>
        <a:graphic>
          <a:graphicData uri="http://schemas.openxmlformats.org/drawingml/2006/table">
            <a:tbl>
              <a:tblPr/>
              <a:tblGrid>
                <a:gridCol w="4089713"/>
                <a:gridCol w="498062"/>
                <a:gridCol w="996125"/>
                <a:gridCol w="996125"/>
                <a:gridCol w="996125"/>
                <a:gridCol w="924973"/>
              </a:tblGrid>
              <a:tr h="35991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 2020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50 264,4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51 017,4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33 956,3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18 111,2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063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190,3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23 916,1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22 442,5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22 286,9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22 656,5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2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4 777,6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275 201,9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282 041,6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227 765,5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202943,5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54 618,9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47 085,5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31 234,4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17 983,8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237 561,3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253 797,8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240 909,3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249 789,5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5 179,4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495,8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303,4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7599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600,0  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991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648 839,8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667 990,2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564 448,3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513 762,4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49292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земляки 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Понимание основ финансового планирования позволяет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 управлять не только собственными, но 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общественными финансами, успешно реализуя принципы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местного самоуправления. 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мы – налогоплательщики, на наши деньги содержатся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учреждения социальной сферы, осуществляется транспортное обслуживание населения, развивается жилищно-коммунальное хозяйство, строятся дороги, улучшается качество жизни.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дает возможность поговорить о приоритетах бюджетной политики муниципального образования, показывает основные механизмы ее формирования, повышает уровень участия граждан в бюджетном процессе муниципального образования.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Заинтересованность, активность и требовательность – три кита нового гражданского общества, которое мы вместе должны формировать для дальнейшего процветания нашей малой родины.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85789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уважением, Глава Пошехонского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600076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Н.Н.Белов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74973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Пошехонского муниципального района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2021-2023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 сформирован на основе муниципальных программ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571876"/>
            <a:ext cx="30718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pic>
        <p:nvPicPr>
          <p:cNvPr id="10" name="Рисунок 9" descr="eI-dLZPD-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887" y="2191580"/>
            <a:ext cx="2283642" cy="152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643313"/>
            <a:ext cx="1996883" cy="133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8796895_2410351909192615_2549769809864687616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5357826"/>
            <a:ext cx="1750624" cy="11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285993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2021 год и плановый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1" y="1428736"/>
          <a:ext cx="8572559" cy="5214972"/>
        </p:xfrm>
        <a:graphic>
          <a:graphicData uri="http://schemas.openxmlformats.org/drawingml/2006/table">
            <a:tbl>
              <a:tblPr/>
              <a:tblGrid>
                <a:gridCol w="398849"/>
                <a:gridCol w="4244620"/>
                <a:gridCol w="1000132"/>
                <a:gridCol w="1000132"/>
                <a:gridCol w="1000132"/>
                <a:gridCol w="928694"/>
              </a:tblGrid>
              <a:tr h="3020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295 551,4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312 115,4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254 310,5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0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1 660,1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186 014,5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197 928,7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185 237,9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194 269,5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0" algn="l"/>
                        </a:tabLs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"Доступная среда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23 214,4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21 980,2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22 312,3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22 791,3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0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60 623,8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51 791,1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46 240,9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20 745,7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3 296,9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5 179,4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1 984,0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2021 год и плановый 2022 и 2023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6"/>
          <a:ext cx="8572560" cy="5072097"/>
        </p:xfrm>
        <a:graphic>
          <a:graphicData uri="http://schemas.openxmlformats.org/drawingml/2006/table">
            <a:tbl>
              <a:tblPr/>
              <a:tblGrid>
                <a:gridCol w="398849"/>
                <a:gridCol w="4530373"/>
                <a:gridCol w="928694"/>
                <a:gridCol w="928694"/>
                <a:gridCol w="928694"/>
                <a:gridCol w="857256"/>
              </a:tblGrid>
              <a:tr h="405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5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1 790,9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3 673,5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5 031,2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8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6 199,5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3 954,4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819,8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338,4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17 194,1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11 458,5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4 975,4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18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081,5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2 040,0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1 366,8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6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3 410,0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837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913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54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“Поддержка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социально-ориентированных некоммерческих организаций Пошехонского муниципального района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"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992,5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Ведомственные целевые программы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2021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и </a:t>
            </a:r>
            <a:r>
              <a:rPr lang="ru-RU" sz="2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2022 и 2023 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1428735"/>
          <a:ext cx="7641857" cy="5298490"/>
        </p:xfrm>
        <a:graphic>
          <a:graphicData uri="http://schemas.openxmlformats.org/drawingml/2006/table">
            <a:tbl>
              <a:tblPr/>
              <a:tblGrid>
                <a:gridCol w="3860175"/>
                <a:gridCol w="1034426"/>
                <a:gridCol w="897063"/>
                <a:gridCol w="908277"/>
                <a:gridCol w="941916"/>
              </a:tblGrid>
              <a:tr h="3490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Факт 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2023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5385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образования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284 160,2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305 571,4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253 635,6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243 607,8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01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"Реализация молодежной политики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2 795,7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1 660,2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7015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"Социальная поддержка населения 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185 563,8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197 809,8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185 158,4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194 220,9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84048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88900" algn="l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культуры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60 623,8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51 791,1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46 240,9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20 745,7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4037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3 410,1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800,0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1137285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928694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177800" algn="l"/>
                        </a:tabLst>
                      </a:pPr>
                      <a:r>
                        <a:rPr lang="ru-RU" sz="20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Цель программы:</a:t>
                      </a:r>
                    </a:p>
                    <a:p>
                      <a:pPr marL="88900" indent="0"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Создание условий для эффективного развития системы образования Пошехонского муниципального района, направленного на обеспечение доступности качественного образования, отвечающего современным требованиям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Встреча главы с выпускник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571744"/>
            <a:ext cx="257176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img_8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571744"/>
            <a:ext cx="2643206" cy="1763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1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643182"/>
            <a:ext cx="2500506" cy="1668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596" y="4214818"/>
          <a:ext cx="8286809" cy="2152664"/>
        </p:xfrm>
        <a:graphic>
          <a:graphicData uri="http://schemas.openxmlformats.org/drawingml/2006/table">
            <a:tbl>
              <a:tblPr/>
              <a:tblGrid>
                <a:gridCol w="871340"/>
                <a:gridCol w="1415929"/>
                <a:gridCol w="1633763"/>
                <a:gridCol w="1452233"/>
                <a:gridCol w="1841973"/>
                <a:gridCol w="1071571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направления расходов по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4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ВЦП "Развитие образования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305 571,4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05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предоставления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услуг и выполнения работ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образовательными организациями 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мун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учреждениями сферы образования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250 718,5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71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гарантий прав граждан на образование и социальную поддержку отдельных категорий обучающихся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54 319,6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4314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Методическое и информационное обеспечение ВЦП, проведение общественно значимых мероприятий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25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МЦП "Развитие материально-технической базы образовательных учреждений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6 544,0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материально-технической базы образовательных организаций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3 544,0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"Современная школа"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3 000,0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marL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уровня, качества и доступности предоставления муниципальных услуг в сфере культуры и искусства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1XCFe7oD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500306"/>
            <a:ext cx="2857519" cy="196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500306"/>
            <a:ext cx="2950397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99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500306"/>
            <a:ext cx="264320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28596" y="4429132"/>
          <a:ext cx="8286807" cy="2042160"/>
        </p:xfrm>
        <a:graphic>
          <a:graphicData uri="http://schemas.openxmlformats.org/drawingml/2006/table">
            <a:tbl>
              <a:tblPr/>
              <a:tblGrid>
                <a:gridCol w="880502"/>
                <a:gridCol w="1430815"/>
                <a:gridCol w="1637183"/>
                <a:gridCol w="1394129"/>
                <a:gridCol w="1801171"/>
                <a:gridCol w="1143007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направления расходов по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ВЦП " Развитие культуры в Пошехонском муниципальном районе"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51 791,1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917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муниципальных услуг и выполнение работ в области образования сферы культуры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7 929,0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682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материально-технической базы муниципальных учреждений культуры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3 669,5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права граждан на участие в культурной жизни района и региона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доступа граждан к информационно-библиотечным ресурсам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8 293,2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Поддержка доступности культурных услуг и реализация права граждан на свободу творчества и содействие доступу граждан к культурным ценностям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23 098,2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000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Выполнение работ , направленных на обслуживание зданий ,  используемых муниципальными учреждениями культуры, организация транспортных услуг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8 101,2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государственных полномочий в сферах социальной поддержки, социальной защиты и социального обслуживания населения, охраны труда и социального партнерства, установленных федеральными и региональным законодательством реализация мер, направленных на повышение качества,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доступности государственных 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8596" y="3571876"/>
          <a:ext cx="8286809" cy="2841828"/>
        </p:xfrm>
        <a:graphic>
          <a:graphicData uri="http://schemas.openxmlformats.org/drawingml/2006/table">
            <a:tbl>
              <a:tblPr/>
              <a:tblGrid>
                <a:gridCol w="860036"/>
                <a:gridCol w="1491626"/>
                <a:gridCol w="1630486"/>
                <a:gridCol w="1343807"/>
                <a:gridCol w="1674970"/>
                <a:gridCol w="1285884"/>
              </a:tblGrid>
              <a:tr h="20528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направления расходов по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65038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ВЦП "Социальная поддержка населения 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197 809,8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243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публичных обязательств региона, в том числе по переданным полномочиям Российской Федерации, по предоставлению выплат, пособий и компенсаций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82 106,80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124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социальных услуг населению Пошехонского муниципального района на основе соблюдения стандартов и нормативов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85 786,30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493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социальных услуг населению Пошехонского муниципального района на основе соблюдения стандартов и нормативов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85 786,30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7879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защита семей с детьми, инвалидов, ветеранов, граждан и детей, оказавшихся в трудной жизненной ситуации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10 649,80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21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Региональный проект "Финансовая поддержка семей при рождении детей"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19 267,00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843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МЦП "Система мер социальной поддержки населения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4853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Выплаты Почетным гражданам Пошехонского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106,40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021">
                <a:tc gridSpan="5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МЦП "Улучшение условий охраны труда в Пошехонском муниципальном районе"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"Развитие дорожного хозяйства и транспорта в Пошехонском муниципальном районе"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011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сохранность автомобильных дорог общего пользования местного значения и искусственных сооружений на них;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-организация предоставления транспортных услуг по перевозке пассажиров транспортом общего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-предоставление социальных услуг отдельным категориям граждан при проезде в транспорте общего пользования.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00438"/>
            <a:ext cx="271464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500438"/>
            <a:ext cx="2714644" cy="159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500438"/>
            <a:ext cx="2786082" cy="16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28596" y="4929198"/>
          <a:ext cx="8286809" cy="1468755"/>
        </p:xfrm>
        <a:graphic>
          <a:graphicData uri="http://schemas.openxmlformats.org/drawingml/2006/table">
            <a:tbl>
              <a:tblPr/>
              <a:tblGrid>
                <a:gridCol w="1739448"/>
                <a:gridCol w="1837170"/>
                <a:gridCol w="1563549"/>
                <a:gridCol w="1563549"/>
                <a:gridCol w="158309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направления расходов по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marL="88900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МЦП "Сохранность муниципальных автомобильных дорог Пошехонского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14689,4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marL="88900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МЦП  "Поддержка автотранспортной системы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425">
                <a:tc gridSpan="4">
                  <a:txBody>
                    <a:bodyPr/>
                    <a:lstStyle/>
                    <a:p>
                      <a:pPr marL="88900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предоставления транспортных услуг по перевозке пассажиров транспортом общего пользования на территории Пошехонского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900">
                <a:tc gridSpan="4">
                  <a:txBody>
                    <a:bodyPr/>
                    <a:lstStyle/>
                    <a:p>
                      <a:pPr marL="88900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социальных услуг отдельным категориям граждан при проезде в транспорте общего пользования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«Реализация молодежной политики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полномочий, обеспечение предоставления и выполнения работ в сфере молодежной политики, установленных законодательством Российской Федерации и Ярославской области на территории Пошехонского муниципального района создание условий для успешной социализации и эффективной самореализации молодых граждан, развитие потенциала молодежи и его использование в интересах социально-экономического развития Пошехонского муниципального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_img_9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429000"/>
            <a:ext cx="257176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7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429000"/>
            <a:ext cx="257176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OTOLi3Zm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3429000"/>
            <a:ext cx="2571768" cy="171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5000636"/>
          <a:ext cx="8286808" cy="1434465"/>
        </p:xfrm>
        <a:graphic>
          <a:graphicData uri="http://schemas.openxmlformats.org/drawingml/2006/table">
            <a:tbl>
              <a:tblPr/>
              <a:tblGrid>
                <a:gridCol w="1676552"/>
                <a:gridCol w="1797747"/>
                <a:gridCol w="1676552"/>
                <a:gridCol w="1560404"/>
                <a:gridCol w="1575553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направления расходов по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9541">
                <a:tc gridSpan="4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ВЦП "Реализация молодежной политики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1 660,2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66">
                <a:tc gridSpan="4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условий для реализации творческого, научного, интеллектуального потенциала молодежи Пошехонского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9075">
                <a:tc gridSpan="4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условий для предоставления услуг, выполнения работ в сфере молодежной политики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375">
                <a:tc gridSpan="4">
                  <a:txBody>
                    <a:bodyPr/>
                    <a:lstStyle/>
                    <a:p>
                      <a:pPr marL="85725" indent="0"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Укрепление материально-технической базы учреждений в сфере молодежной политики Пошехонского муниципального района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Пошехонского муниципального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населения Пошехонского района возможностями для систематических занятий физической культурой и спортом, повышение уровня спортивного мастерства, достижение высоких спортивных результатов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_dscn2704-1- Спортплоща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Mie4-CkUS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571480"/>
            <a:ext cx="1315324" cy="165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xKEBILfd8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143247"/>
            <a:ext cx="2714644" cy="1870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v_6Pnug73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3143248"/>
            <a:ext cx="3214710" cy="186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28596" y="4857760"/>
          <a:ext cx="8286809" cy="1527810"/>
        </p:xfrm>
        <a:graphic>
          <a:graphicData uri="http://schemas.openxmlformats.org/drawingml/2006/table">
            <a:tbl>
              <a:tblPr/>
              <a:tblGrid>
                <a:gridCol w="1649436"/>
                <a:gridCol w="1822801"/>
                <a:gridCol w="1585044"/>
                <a:gridCol w="1943643"/>
                <a:gridCol w="128588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Основные направления расходов по программам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2021 год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0954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МЦП  "Развитие физической культуры и спорта Пошехонского муниципального района"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5 179,4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деятельности в сфере массовой физической культуры и 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066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муниципальных услуг (выполнение работ) в сфере массовой физической культуры и 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2467,7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09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Развитие материально-технической базы муниципальных учреждений в сфере массовой физической культуры и спорта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2211,8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1" y="3571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района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85926"/>
            <a:ext cx="8001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Местность по реке Шексне издавна называлась Пошехонье по старому названию реки Шехонь, и до 1341 года входило в удельное княжество Ярославское.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Самым значительным центром Пошехонского края было село Пертома, расположенное при слиянии рек Согожи, Соги и Пертомки. Основание территории, как и в большинстве приречных поселений, начиналось со стрелки, образованной впадением реки Пертомки в реку Согожу. 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Окрестности Пертомы продолжали обрастать монастырями и в Х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веке, которые становились новыми центрами тяготения местного населения и способствовали развитию его хозяйственной деятельности. Так в 1659 году в селе Пертома воеводской канцелярии, говорили о значительной административной роли села, которое стало центром Пошехонского уезда и затем провинцией при Петре I.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реке Сога в городе находилась мельница. Весной и осенью на многолюдные ярмарки съезжались купцы из городов Ярославля, Ростова, Романова, Углича и Вологды с разными товарами. Это говорит о значительном торговом потенциале края. Ярмарки проходили в торговых рядах и в других селах Пошехонского уезда, где проживало 43395 человек мужского пола. В августе 1777 года при императрице Екатерине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 указанию ярославского наместника Мельгунова село Пертома вместе с деревней Троицкой образовали уездный город наместничества Пошехонье.</a:t>
            </a:r>
          </a:p>
          <a:p>
            <a:pPr indent="182563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84784"/>
            <a:ext cx="8402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Заместитель Главы Администрации Пошехонского МР по финансам и экономике –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управления 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286256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бюджете Пошехонского муниципального района на 2021 год и плановый период 2022 и 2023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Кременевского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2388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Кременевское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1432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1782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5650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Белосельское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1403 чел.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2858116171"/>
              </p:ext>
            </p:extLst>
          </p:nvPr>
        </p:nvGraphicFramePr>
        <p:xfrm>
          <a:off x="4572000" y="1643050"/>
          <a:ext cx="41044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60032" y="170080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налоговые и неналоговые,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31640" y="1700808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– 12655 чел.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Среднемесячная заработная плата (руб.)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836738" y="1846263"/>
          <a:ext cx="6003925" cy="1095375"/>
        </p:xfrm>
        <a:graphic>
          <a:graphicData uri="http://schemas.openxmlformats.org/presentationml/2006/ole">
            <p:oleObj spid="_x0000_s53250" name="Лист" r:id="rId4" imgW="3152667" imgH="581139" progId="Excel.Sheet.12">
              <p:embed/>
            </p:oleObj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596" y="3571876"/>
          <a:ext cx="8286808" cy="2809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2793</Words>
  <Application>Microsoft Office PowerPoint</Application>
  <PresentationFormat>Экран (4:3)</PresentationFormat>
  <Paragraphs>561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Лист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Office</cp:lastModifiedBy>
  <cp:revision>348</cp:revision>
  <dcterms:created xsi:type="dcterms:W3CDTF">2019-04-11T10:06:59Z</dcterms:created>
  <dcterms:modified xsi:type="dcterms:W3CDTF">2021-04-07T11:10:24Z</dcterms:modified>
</cp:coreProperties>
</file>